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61" r:id="rId7"/>
    <p:sldId id="263" r:id="rId8"/>
    <p:sldId id="266" r:id="rId9"/>
    <p:sldId id="267" r:id="rId10"/>
    <p:sldId id="271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NOV</a:t>
            </a:r>
          </a:p>
          <a:p>
            <a:r>
              <a:rPr lang="en-US" dirty="0"/>
              <a:t>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1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JUNALUSKA ELEMENTARY</a:t>
            </a:r>
            <a:endParaRPr lang="ru-RU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68924F4-1D1D-4C28-866E-169FF5AB0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1"/>
    </mc:Choice>
    <mc:Fallback xmlns="">
      <p:transition spd="slow" advTm="6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2CCEF-1239-4E71-A51D-79B3F5E6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AC3B33-53C9-4A0E-9F9C-2418F703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TITLE 1?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F7916-0AC6-49D3-8407-009C9B23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041545" cy="1172583"/>
          </a:xfrm>
        </p:spPr>
        <p:txBody>
          <a:bodyPr/>
          <a:lstStyle/>
          <a:p>
            <a:r>
              <a:rPr lang="en-US" sz="2400" dirty="0"/>
              <a:t>Largest federal assistance program 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38740-A05F-4AEA-BF78-D4A69D29836A}"/>
              </a:ext>
            </a:extLst>
          </p:cNvPr>
          <p:cNvSpPr/>
          <p:nvPr/>
        </p:nvSpPr>
        <p:spPr>
          <a:xfrm>
            <a:off x="5225592" y="955804"/>
            <a:ext cx="6580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Goal - provide high-quality instruction (every child)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All eight elementary schools in Haywood County are </a:t>
            </a:r>
            <a:r>
              <a:rPr lang="en-US" sz="2800" b="1" dirty="0"/>
              <a:t>school-wide Title I schools </a:t>
            </a:r>
            <a:r>
              <a:rPr lang="en-US" sz="2800" dirty="0"/>
              <a:t>which </a:t>
            </a:r>
            <a:r>
              <a:rPr lang="en-US" sz="2800" b="1" dirty="0"/>
              <a:t>means students </a:t>
            </a:r>
            <a:r>
              <a:rPr lang="en-US" sz="2800" dirty="0"/>
              <a:t>in Haywood County Schools may benefit from the school </a:t>
            </a:r>
            <a:r>
              <a:rPr lang="en-US" sz="2800" b="1" dirty="0"/>
              <a:t>receiving extra funds </a:t>
            </a:r>
            <a:r>
              <a:rPr lang="en-US" sz="2800" dirty="0"/>
              <a:t>for </a:t>
            </a:r>
            <a:r>
              <a:rPr lang="en-US" sz="2800" b="1" dirty="0"/>
              <a:t>materials</a:t>
            </a:r>
            <a:r>
              <a:rPr lang="en-US" sz="2800" dirty="0"/>
              <a:t>, </a:t>
            </a:r>
            <a:r>
              <a:rPr lang="en-US" sz="2800" b="1" dirty="0"/>
              <a:t>resources</a:t>
            </a:r>
            <a:r>
              <a:rPr lang="en-US" sz="2800" dirty="0"/>
              <a:t>, and most importantly – </a:t>
            </a:r>
            <a:r>
              <a:rPr lang="en-US" sz="2800" b="1" dirty="0"/>
              <a:t>staff. 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768AFF3-BAF5-4A27-BE16-6D77001F1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9"/>
    </mc:Choice>
    <mc:Fallback xmlns="">
      <p:transition spd="slow" advTm="18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55231" y="878481"/>
            <a:ext cx="4645225" cy="1061509"/>
          </a:xfrm>
        </p:spPr>
        <p:txBody>
          <a:bodyPr>
            <a:noAutofit/>
          </a:bodyPr>
          <a:lstStyle/>
          <a:p>
            <a:r>
              <a:rPr lang="en-US" dirty="0"/>
              <a:t>WHO IS TITLE 1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932A1A5-B9DE-4EB8-855A-E1F43317E63E}"/>
              </a:ext>
            </a:extLst>
          </p:cNvPr>
          <p:cNvSpPr txBox="1">
            <a:spLocks/>
          </p:cNvSpPr>
          <p:nvPr/>
        </p:nvSpPr>
        <p:spPr>
          <a:xfrm>
            <a:off x="5656563" y="1075307"/>
            <a:ext cx="4201421" cy="3221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875E4D-FE88-4D68-9FCE-A4294B126BB4}"/>
              </a:ext>
            </a:extLst>
          </p:cNvPr>
          <p:cNvSpPr txBox="1">
            <a:spLocks/>
          </p:cNvSpPr>
          <p:nvPr/>
        </p:nvSpPr>
        <p:spPr>
          <a:xfrm>
            <a:off x="5418567" y="723160"/>
            <a:ext cx="4201421" cy="3221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A3F78C-2D4A-4A60-982C-C26C0F7553EB}"/>
              </a:ext>
            </a:extLst>
          </p:cNvPr>
          <p:cNvSpPr/>
          <p:nvPr/>
        </p:nvSpPr>
        <p:spPr>
          <a:xfrm>
            <a:off x="5418567" y="83663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Every student in a Title I School</a:t>
            </a:r>
          </a:p>
          <a:p>
            <a:pPr marL="109728" indent="0">
              <a:buNone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Funds provide materials and resources which benefit all students (for example:  parent and family engagement events, technology items, etc.)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85A4585-ACBD-4229-BE03-7C0F65234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1"/>
    </mc:Choice>
    <mc:Fallback xmlns="">
      <p:transition spd="slow" advTm="1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BC4462-DBD0-4E8C-A284-BED57E4D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98" y="384290"/>
            <a:ext cx="7277622" cy="83210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PURPOSE OF TITLE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4695C-7CB6-4258-9286-6E067C03535D}"/>
              </a:ext>
            </a:extLst>
          </p:cNvPr>
          <p:cNvSpPr/>
          <p:nvPr/>
        </p:nvSpPr>
        <p:spPr>
          <a:xfrm>
            <a:off x="1443546" y="1954988"/>
            <a:ext cx="9720197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Enables us to </a:t>
            </a:r>
            <a:r>
              <a:rPr lang="en-US" sz="2400" b="1" dirty="0">
                <a:solidFill>
                  <a:prstClr val="black"/>
                </a:solidFill>
                <a:latin typeface="Lucida Sans Unicode"/>
              </a:rPr>
              <a:t>provide additional small group instruction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 to students </a:t>
            </a:r>
            <a:r>
              <a:rPr lang="en-US" sz="2400" b="1" dirty="0">
                <a:solidFill>
                  <a:prstClr val="black"/>
                </a:solidFill>
                <a:latin typeface="Lucida Sans Unicode"/>
              </a:rPr>
              <a:t>when needed 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2400" b="1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Lucida Sans Unicode"/>
              </a:rPr>
              <a:t>flexible 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program - students can move in or out  </a:t>
            </a:r>
            <a:r>
              <a:rPr lang="en-US" sz="2400" b="1" dirty="0">
                <a:solidFill>
                  <a:prstClr val="black"/>
                </a:solidFill>
                <a:latin typeface="Lucida Sans Unicode"/>
              </a:rPr>
              <a:t>based on data (target students who are not proficient in K-5 and students who are not showing growth in grades 4&amp;5)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2400" b="1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The instruction provided </a:t>
            </a:r>
            <a:r>
              <a:rPr lang="en-US" sz="2400" b="1" dirty="0">
                <a:solidFill>
                  <a:prstClr val="black"/>
                </a:solidFill>
                <a:latin typeface="Lucida Sans Unicode"/>
              </a:rPr>
              <a:t>does not replace classroom instruction;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 but, rather </a:t>
            </a:r>
            <a:r>
              <a:rPr lang="en-US" sz="2400" b="1" dirty="0">
                <a:solidFill>
                  <a:prstClr val="black"/>
                </a:solidFill>
                <a:latin typeface="Lucida Sans Unicode"/>
              </a:rPr>
              <a:t>provides additional support and practice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 for important skills and concepts. 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1986359-CED2-461B-9025-4075880A0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4"/>
    </mc:Choice>
    <mc:Fallback xmlns="">
      <p:transition spd="slow" advTm="21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BC4462-DBD0-4E8C-A284-BED57E4D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98" y="384290"/>
            <a:ext cx="7277622" cy="83210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Goal for the Title I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4695C-7CB6-4258-9286-6E067C03535D}"/>
              </a:ext>
            </a:extLst>
          </p:cNvPr>
          <p:cNvSpPr/>
          <p:nvPr/>
        </p:nvSpPr>
        <p:spPr>
          <a:xfrm>
            <a:off x="1215026" y="1216394"/>
            <a:ext cx="9948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Goal at Junaluska -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work closely with parents and families 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to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provide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the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best environment 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for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student success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We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value parent and family engagement - 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working closely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provides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enormous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benefits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to our students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Everyone signs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the “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Parent and Family Engagement Compact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” which outlines our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responsibilities as educators, your responsibilities as a parent or guardian, and your child’s responsibility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to be an engaged learner.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You received our “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Parent and Family Engagement Policy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” that outlines our mission to create a </a:t>
            </a:r>
            <a:r>
              <a:rPr lang="en-US" sz="2000" b="1" dirty="0">
                <a:solidFill>
                  <a:prstClr val="black"/>
                </a:solidFill>
                <a:latin typeface="Lucida Sans Unicode"/>
              </a:rPr>
              <a:t>working partnership with parents and families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9BF6B26-1D74-4A60-B000-9092342021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30"/>
    </mc:Choice>
    <mc:Fallback xmlns="">
      <p:transition spd="slow" advTm="34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BC4462-DBD0-4E8C-A284-BED57E4D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98" y="384290"/>
            <a:ext cx="7277622" cy="83210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Ways to Help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4695C-7CB6-4258-9286-6E067C03535D}"/>
              </a:ext>
            </a:extLst>
          </p:cNvPr>
          <p:cNvSpPr/>
          <p:nvPr/>
        </p:nvSpPr>
        <p:spPr>
          <a:xfrm>
            <a:off x="1215026" y="1216394"/>
            <a:ext cx="9948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31AE5B-61A8-4B12-8912-19740D6EB315}"/>
              </a:ext>
            </a:extLst>
          </p:cNvPr>
          <p:cNvSpPr/>
          <p:nvPr/>
        </p:nvSpPr>
        <p:spPr>
          <a:xfrm>
            <a:off x="1349384" y="1616504"/>
            <a:ext cx="10135487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Attend the Title I Events</a:t>
            </a: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Participate in Parent/Teachers/Student Conferences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Communicate with your child’s teacher</a:t>
            </a: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Help your child with attendance/checkouts/</a:t>
            </a:r>
            <a:r>
              <a:rPr lang="en-US" sz="2000" dirty="0" err="1">
                <a:solidFill>
                  <a:prstClr val="black"/>
                </a:solidFill>
                <a:latin typeface="Lucida Sans Unicode"/>
              </a:rPr>
              <a:t>tardies</a:t>
            </a: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D0B2632-E0BF-4432-BF99-0C235EE91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2"/>
    </mc:Choice>
    <mc:Fallback xmlns="">
      <p:transition spd="slow" advTm="14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A6B6-5B1D-40BB-8104-953656D9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B4FC15A-F023-4C02-A9E2-F89B371C704B}"/>
              </a:ext>
            </a:extLst>
          </p:cNvPr>
          <p:cNvSpPr txBox="1">
            <a:spLocks/>
          </p:cNvSpPr>
          <p:nvPr/>
        </p:nvSpPr>
        <p:spPr>
          <a:xfrm>
            <a:off x="2116898" y="384290"/>
            <a:ext cx="7277622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Attendance Of Video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46BB1-3159-435D-8775-5463EA6B6541}"/>
              </a:ext>
            </a:extLst>
          </p:cNvPr>
          <p:cNvSpPr/>
          <p:nvPr/>
        </p:nvSpPr>
        <p:spPr>
          <a:xfrm>
            <a:off x="1640263" y="1616504"/>
            <a:ext cx="85501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Please click on the link in the remind message to show your attendance.  If you do, your child will come home with materials to help practice academic skills. 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BB0591C-72A9-4A1D-8050-46C7D9974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8"/>
    </mc:Choice>
    <mc:Fallback xmlns="">
      <p:transition spd="slow" advTm="10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327729" y="4049214"/>
            <a:ext cx="4447826" cy="642938"/>
          </a:xfrm>
        </p:spPr>
        <p:txBody>
          <a:bodyPr/>
          <a:lstStyle/>
          <a:p>
            <a:r>
              <a:rPr lang="en-US" dirty="0"/>
              <a:t>JUNALUSKA ELEMENTARY</a:t>
            </a:r>
            <a:endParaRPr lang="ru-RU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AF34453-A62C-4776-8AF7-7BD93AC9B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3"/>
    </mc:Choice>
    <mc:Fallback xmlns="">
      <p:transition spd="slow" advTm="9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openxmlformats.org/package/2006/metadata/core-properties"/>
    <ds:schemaRef ds:uri="http://purl.org/dc/dcmitype/"/>
    <ds:schemaRef ds:uri="16c05727-aa75-4e4a-9b5f-8a80a1165891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345</Words>
  <Application>Microsoft Office PowerPoint</Application>
  <PresentationFormat>Widescreen</PresentationFormat>
  <Paragraphs>45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Lucida Sans Unicode</vt:lpstr>
      <vt:lpstr>Office Theme</vt:lpstr>
      <vt:lpstr>Title 1</vt:lpstr>
      <vt:lpstr>WHAT IS TITLE 1?</vt:lpstr>
      <vt:lpstr>WHO IS TITLE 1 FOR?</vt:lpstr>
      <vt:lpstr>PURPOSE OF TITLE 1</vt:lpstr>
      <vt:lpstr>Goal for the Title I Program</vt:lpstr>
      <vt:lpstr>Ways to Help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2020-10-15T15:44:09Z</dcterms:created>
  <dcterms:modified xsi:type="dcterms:W3CDTF">2020-11-13T16:58:04Z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